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9" r:id="rId4"/>
    <p:sldId id="274" r:id="rId5"/>
    <p:sldId id="260" r:id="rId6"/>
    <p:sldId id="269" r:id="rId7"/>
    <p:sldId id="275" r:id="rId8"/>
    <p:sldId id="277" r:id="rId9"/>
    <p:sldId id="278" r:id="rId10"/>
    <p:sldId id="276" r:id="rId11"/>
    <p:sldId id="279" r:id="rId12"/>
    <p:sldId id="281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F4566"/>
    <a:srgbClr val="222121"/>
    <a:srgbClr val="1ED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907"/>
  </p:normalViewPr>
  <p:slideViewPr>
    <p:cSldViewPr snapToGrid="0" snapToObjects="1">
      <p:cViewPr>
        <p:scale>
          <a:sx n="112" d="100"/>
          <a:sy n="112" d="100"/>
        </p:scale>
        <p:origin x="368" y="9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44086-7DF0-4A3F-BFFA-24AECDB58C37}" type="datetimeFigureOut">
              <a:rPr lang="en-ID" smtClean="0"/>
              <a:t>09/02/18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BBF64-937B-47B5-8A92-E91C340BBD80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453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BBF64-937B-47B5-8A92-E91C340BBD80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2249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F52E-F613-BF4C-9082-41B4137ECA06}" type="datetimeFigureOut">
              <a:rPr lang="en-US" smtClean="0"/>
              <a:t>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BD6C-C326-7643-B1AD-66D6638E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9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F52E-F613-BF4C-9082-41B4137ECA06}" type="datetimeFigureOut">
              <a:rPr lang="en-US" smtClean="0"/>
              <a:t>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BD6C-C326-7643-B1AD-66D6638E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03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F52E-F613-BF4C-9082-41B4137ECA06}" type="datetimeFigureOut">
              <a:rPr lang="en-US" smtClean="0"/>
              <a:t>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BD6C-C326-7643-B1AD-66D6638E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2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F52E-F613-BF4C-9082-41B4137ECA06}" type="datetimeFigureOut">
              <a:rPr lang="en-US" smtClean="0"/>
              <a:t>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BD6C-C326-7643-B1AD-66D6638E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76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F52E-F613-BF4C-9082-41B4137ECA06}" type="datetimeFigureOut">
              <a:rPr lang="en-US" smtClean="0"/>
              <a:t>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BD6C-C326-7643-B1AD-66D6638E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09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F52E-F613-BF4C-9082-41B4137ECA06}" type="datetimeFigureOut">
              <a:rPr lang="en-US" smtClean="0"/>
              <a:t>2/9/18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BD6C-C326-7643-B1AD-66D6638E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F52E-F613-BF4C-9082-41B4137ECA06}" type="datetimeFigureOut">
              <a:rPr lang="en-US" smtClean="0"/>
              <a:t>2/9/18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BD6C-C326-7643-B1AD-66D6638E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1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F52E-F613-BF4C-9082-41B4137ECA06}" type="datetimeFigureOut">
              <a:rPr lang="en-US" smtClean="0"/>
              <a:t>2/9/18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BD6C-C326-7643-B1AD-66D6638E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3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F52E-F613-BF4C-9082-41B4137ECA06}" type="datetimeFigureOut">
              <a:rPr lang="en-US" smtClean="0"/>
              <a:t>2/9/18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BD6C-C326-7643-B1AD-66D6638E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97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F52E-F613-BF4C-9082-41B4137ECA06}" type="datetimeFigureOut">
              <a:rPr lang="en-US" smtClean="0"/>
              <a:t>2/9/18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BD6C-C326-7643-B1AD-66D6638E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30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FF52E-F613-BF4C-9082-41B4137ECA06}" type="datetimeFigureOut">
              <a:rPr lang="en-US" smtClean="0"/>
              <a:t>2/9/18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CBD6C-C326-7643-B1AD-66D6638E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287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FF52E-F613-BF4C-9082-41B4137ECA06}" type="datetimeFigureOut">
              <a:rPr lang="en-US" smtClean="0"/>
              <a:t>2/9/18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CBD6C-C326-7643-B1AD-66D6638E7A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748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463" y="0"/>
            <a:ext cx="10274157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423859">
            <a:off x="-2141696" y="-2583757"/>
            <a:ext cx="4283391" cy="105762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1423859">
            <a:off x="5002300" y="-2377451"/>
            <a:ext cx="8315236" cy="130500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93697" y="4923806"/>
            <a:ext cx="4082019" cy="369332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Speak Like a Native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5072" y="4184480"/>
            <a:ext cx="3125146" cy="6888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6942" y="211874"/>
            <a:ext cx="52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85000"/>
                  </a:schemeClr>
                </a:solidFill>
                <a:latin typeface="Noto Serif" charset="0"/>
                <a:ea typeface="Noto Serif" charset="0"/>
                <a:cs typeface="Noto Serif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204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7324921" y="-4537067"/>
            <a:ext cx="21324772" cy="14288871"/>
            <a:chOff x="-7324921" y="-4596442"/>
            <a:chExt cx="21324772" cy="1428887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4658785" y="-59375"/>
              <a:ext cx="10283252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 rot="1423859">
              <a:off x="-7324921" y="-4596442"/>
              <a:ext cx="8315236" cy="130500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 rot="1164026">
              <a:off x="4242572" y="-2156386"/>
              <a:ext cx="9757279" cy="11848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177800" dir="2700000" sx="99000" sy="99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170656" y="235416"/>
            <a:ext cx="44406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Financial Projection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965987" y="1628622"/>
            <a:ext cx="115868" cy="150957"/>
          </a:xfrm>
          <a:prstGeom prst="rect">
            <a:avLst/>
          </a:prstGeom>
          <a:solidFill>
            <a:srgbClr val="1ED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170656" y="2364398"/>
            <a:ext cx="4812796" cy="2149642"/>
          </a:xfrm>
          <a:prstGeom prst="rect">
            <a:avLst/>
          </a:prstGeom>
          <a:solidFill>
            <a:srgbClr val="22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053989" y="2769805"/>
            <a:ext cx="237747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dirty="0"/>
              <a:t>1000 </a:t>
            </a:r>
            <a:r>
              <a:rPr lang="en-ID" dirty="0" err="1"/>
              <a:t>pengguna</a:t>
            </a:r>
            <a:r>
              <a:rPr lang="en-ID" dirty="0"/>
              <a:t> </a:t>
            </a:r>
            <a:r>
              <a:rPr lang="en-ID" dirty="0" err="1"/>
              <a:t>aktif</a:t>
            </a:r>
            <a:endParaRPr lang="en-ID" dirty="0"/>
          </a:p>
          <a:p>
            <a:pPr>
              <a:lnSpc>
                <a:spcPct val="150000"/>
              </a:lnSpc>
            </a:pPr>
            <a:r>
              <a:rPr lang="en-ID" dirty="0" err="1"/>
              <a:t>Rp</a:t>
            </a:r>
            <a:r>
              <a:rPr lang="en-ID" dirty="0"/>
              <a:t>. 1.750.000/person</a:t>
            </a:r>
          </a:p>
          <a:p>
            <a:pPr>
              <a:lnSpc>
                <a:spcPct val="150000"/>
              </a:lnSpc>
            </a:pPr>
            <a:r>
              <a:rPr lang="en-ID" dirty="0" err="1"/>
              <a:t>Rp</a:t>
            </a:r>
            <a:r>
              <a:rPr lang="en-ID" dirty="0"/>
              <a:t>. 1.750.000.000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4415" y="2907544"/>
            <a:ext cx="263580" cy="2635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2437" y="3332658"/>
            <a:ext cx="263580" cy="2635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459" y="3757772"/>
            <a:ext cx="263580" cy="2635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92071" y="2780368"/>
            <a:ext cx="3121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First Year Goals</a:t>
            </a:r>
          </a:p>
          <a:p>
            <a:pPr algn="r"/>
            <a:r>
              <a:rPr lang="en-US" sz="2000" b="1" dirty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(2018)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70655" y="4687087"/>
            <a:ext cx="4812797" cy="214964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053988" y="5092494"/>
            <a:ext cx="39294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dirty="0">
                <a:solidFill>
                  <a:schemeClr val="bg1"/>
                </a:solidFill>
              </a:rPr>
              <a:t>30% digital market in Indonesia</a:t>
            </a:r>
          </a:p>
          <a:p>
            <a:pPr>
              <a:lnSpc>
                <a:spcPct val="150000"/>
              </a:lnSpc>
            </a:pPr>
            <a:r>
              <a:rPr lang="en-ID" dirty="0">
                <a:solidFill>
                  <a:schemeClr val="bg1"/>
                </a:solidFill>
              </a:rPr>
              <a:t>10% digital market in South East Asia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4415" y="5230233"/>
            <a:ext cx="263580" cy="2635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2437" y="5655347"/>
            <a:ext cx="263580" cy="2635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878481" y="5103057"/>
            <a:ext cx="3035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Long Term Goals</a:t>
            </a:r>
          </a:p>
          <a:p>
            <a:pPr algn="r"/>
            <a:r>
              <a:rPr lang="en-US" sz="2000" b="1" dirty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(2022)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10898" y="257509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85000"/>
                  </a:schemeClr>
                </a:solidFill>
                <a:latin typeface="Noto Serif" charset="0"/>
                <a:ea typeface="Noto Serif" charset="0"/>
                <a:cs typeface="Noto Serif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02677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25" y="-1670858"/>
            <a:ext cx="12143112" cy="100002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0996" y="211342"/>
            <a:ext cx="7832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Natieva</a:t>
            </a:r>
            <a:r>
              <a:rPr lang="en-US" sz="5400" b="1" dirty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 Video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6348" y="767166"/>
            <a:ext cx="115869" cy="150957"/>
          </a:xfrm>
          <a:prstGeom prst="rect">
            <a:avLst/>
          </a:prstGeom>
          <a:solidFill>
            <a:srgbClr val="1ED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0898" y="257509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85000"/>
                  </a:schemeClr>
                </a:solidFill>
                <a:latin typeface="Noto Serif" charset="0"/>
                <a:ea typeface="Noto Serif" charset="0"/>
                <a:cs typeface="Noto Serif" charset="0"/>
              </a:rPr>
              <a:t>11</a:t>
            </a:r>
          </a:p>
        </p:txBody>
      </p:sp>
      <p:pic>
        <p:nvPicPr>
          <p:cNvPr id="3" name="Natieva commercial Indonesia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75200" y="1642207"/>
            <a:ext cx="6154325" cy="34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99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30463" y="4573660"/>
            <a:ext cx="4621173" cy="30536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97780" y="0"/>
            <a:ext cx="7094220" cy="6858000"/>
          </a:xfrm>
          <a:prstGeom prst="rect">
            <a:avLst/>
          </a:prstGeom>
          <a:solidFill>
            <a:srgbClr val="222121"/>
          </a:solidFill>
          <a:ln>
            <a:noFill/>
          </a:ln>
          <a:effectLst>
            <a:outerShdw blurRad="127000" dist="177800" dir="2700000" sx="99000" sy="99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6698" y="1653410"/>
            <a:ext cx="3852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Telkom</a:t>
            </a:r>
          </a:p>
          <a:p>
            <a:r>
              <a:rPr lang="en-US" sz="5400" b="1" dirty="0" err="1" smtClean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Xsight</a:t>
            </a:r>
            <a:r>
              <a:rPr lang="en-US" sz="5400" b="1" dirty="0" smtClean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 API</a:t>
            </a:r>
            <a:endParaRPr lang="en-US" sz="5400" b="1" dirty="0">
              <a:solidFill>
                <a:srgbClr val="22212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02883" y="3038834"/>
            <a:ext cx="115869" cy="150957"/>
          </a:xfrm>
          <a:prstGeom prst="rect">
            <a:avLst/>
          </a:prstGeom>
          <a:solidFill>
            <a:srgbClr val="1ED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701" y="120969"/>
            <a:ext cx="1609450" cy="1046797"/>
          </a:xfrm>
          <a:prstGeom prst="rect">
            <a:avLst/>
          </a:prstGeom>
          <a:noFill/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AE7CC2B2-44AF-4F0A-BD82-E3932B2648E7}"/>
              </a:ext>
            </a:extLst>
          </p:cNvPr>
          <p:cNvSpPr txBox="1">
            <a:spLocks/>
          </p:cNvSpPr>
          <p:nvPr/>
        </p:nvSpPr>
        <p:spPr>
          <a:xfrm>
            <a:off x="6041301" y="1507053"/>
            <a:ext cx="5829300" cy="518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ID" sz="1800" smtClean="0"/>
              <a:t>SMS OTP</a:t>
            </a:r>
            <a:endParaRPr lang="en-ID" sz="1800" dirty="0" smtClean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AE7CC2B2-44AF-4F0A-BD82-E3932B2648E7}"/>
              </a:ext>
            </a:extLst>
          </p:cNvPr>
          <p:cNvSpPr txBox="1">
            <a:spLocks/>
          </p:cNvSpPr>
          <p:nvPr/>
        </p:nvSpPr>
        <p:spPr>
          <a:xfrm>
            <a:off x="6041301" y="1923508"/>
            <a:ext cx="5829300" cy="1306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en-ID" sz="1800" dirty="0" smtClean="0"/>
              <a:t>SMS OTP </a:t>
            </a:r>
            <a:r>
              <a:rPr lang="en-ID" sz="1800" dirty="0" err="1" smtClean="0"/>
              <a:t>dipakai</a:t>
            </a:r>
            <a:r>
              <a:rPr lang="en-ID" sz="1800" dirty="0" smtClean="0"/>
              <a:t> </a:t>
            </a:r>
            <a:r>
              <a:rPr lang="en-ID" sz="1800" dirty="0" err="1" smtClean="0"/>
              <a:t>untuk</a:t>
            </a:r>
            <a:r>
              <a:rPr lang="en-ID" sz="1800" dirty="0" smtClean="0"/>
              <a:t> </a:t>
            </a:r>
            <a:r>
              <a:rPr lang="en-ID" sz="1800" dirty="0" err="1" smtClean="0"/>
              <a:t>meng-authentifikasi</a:t>
            </a:r>
            <a:r>
              <a:rPr lang="en-ID" sz="1800" dirty="0" smtClean="0"/>
              <a:t> user </a:t>
            </a:r>
            <a:r>
              <a:rPr lang="en-ID" sz="1800" dirty="0" err="1" smtClean="0"/>
              <a:t>ketika</a:t>
            </a:r>
            <a:r>
              <a:rPr lang="en-ID" sz="1800" dirty="0" smtClean="0"/>
              <a:t> register </a:t>
            </a:r>
            <a:r>
              <a:rPr lang="en-ID" sz="1800" dirty="0" err="1" smtClean="0"/>
              <a:t>pertama</a:t>
            </a:r>
            <a:r>
              <a:rPr lang="en-ID" sz="1800" dirty="0" smtClean="0"/>
              <a:t> kali.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7711" y="1648498"/>
            <a:ext cx="263580" cy="26358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AE7CC2B2-44AF-4F0A-BD82-E3932B2648E7}"/>
              </a:ext>
            </a:extLst>
          </p:cNvPr>
          <p:cNvSpPr txBox="1">
            <a:spLocks/>
          </p:cNvSpPr>
          <p:nvPr/>
        </p:nvSpPr>
        <p:spPr>
          <a:xfrm>
            <a:off x="6041301" y="3127778"/>
            <a:ext cx="5829300" cy="518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ID" sz="1800" dirty="0" smtClean="0"/>
              <a:t>SMS Notification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AE7CC2B2-44AF-4F0A-BD82-E3932B2648E7}"/>
              </a:ext>
            </a:extLst>
          </p:cNvPr>
          <p:cNvSpPr txBox="1">
            <a:spLocks/>
          </p:cNvSpPr>
          <p:nvPr/>
        </p:nvSpPr>
        <p:spPr>
          <a:xfrm>
            <a:off x="6041301" y="3544233"/>
            <a:ext cx="5829300" cy="1306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en-ID" sz="1800" dirty="0" smtClean="0"/>
              <a:t>SMS </a:t>
            </a:r>
            <a:r>
              <a:rPr lang="en-ID" sz="1800" dirty="0" err="1" smtClean="0"/>
              <a:t>notifikasi</a:t>
            </a:r>
            <a:r>
              <a:rPr lang="en-ID" sz="1800" dirty="0" smtClean="0"/>
              <a:t> </a:t>
            </a:r>
            <a:r>
              <a:rPr lang="en-ID" sz="1800" dirty="0" err="1"/>
              <a:t>dipakai</a:t>
            </a:r>
            <a:r>
              <a:rPr lang="en-ID" sz="1800" dirty="0"/>
              <a:t> </a:t>
            </a:r>
            <a:r>
              <a:rPr lang="en-ID" sz="1800" dirty="0" err="1" smtClean="0"/>
              <a:t>untuk</a:t>
            </a:r>
            <a:r>
              <a:rPr lang="en-ID" sz="1800" dirty="0" smtClean="0"/>
              <a:t> </a:t>
            </a:r>
            <a:r>
              <a:rPr lang="en-ID" sz="1800" dirty="0" err="1" smtClean="0"/>
              <a:t>konfirmasi</a:t>
            </a:r>
            <a:r>
              <a:rPr lang="en-ID" sz="1800" dirty="0" smtClean="0"/>
              <a:t> </a:t>
            </a:r>
            <a:r>
              <a:rPr lang="en-ID" sz="1800" dirty="0" err="1" smtClean="0"/>
              <a:t>berhasil</a:t>
            </a:r>
            <a:r>
              <a:rPr lang="en-ID" sz="1800" dirty="0" smtClean="0"/>
              <a:t> </a:t>
            </a:r>
            <a:r>
              <a:rPr lang="en-ID" sz="1800" dirty="0" err="1" smtClean="0"/>
              <a:t>atau</a:t>
            </a:r>
            <a:r>
              <a:rPr lang="en-ID" sz="1800" dirty="0" smtClean="0"/>
              <a:t> </a:t>
            </a:r>
            <a:r>
              <a:rPr lang="en-ID" sz="1800" dirty="0" err="1" smtClean="0"/>
              <a:t>tidaknya</a:t>
            </a:r>
            <a:r>
              <a:rPr lang="en-ID" sz="1800" dirty="0"/>
              <a:t> </a:t>
            </a:r>
            <a:r>
              <a:rPr lang="en-ID" sz="1800" dirty="0" err="1" smtClean="0"/>
              <a:t>pembelian</a:t>
            </a:r>
            <a:r>
              <a:rPr lang="en-ID" sz="1800" dirty="0" smtClean="0"/>
              <a:t> </a:t>
            </a:r>
            <a:r>
              <a:rPr lang="en-ID" sz="1800" dirty="0" err="1" smtClean="0"/>
              <a:t>paket</a:t>
            </a:r>
            <a:r>
              <a:rPr lang="en-ID" sz="1800" dirty="0" smtClean="0"/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7711" y="3269223"/>
            <a:ext cx="263580" cy="26358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AE7CC2B2-44AF-4F0A-BD82-E3932B2648E7}"/>
              </a:ext>
            </a:extLst>
          </p:cNvPr>
          <p:cNvSpPr txBox="1">
            <a:spLocks/>
          </p:cNvSpPr>
          <p:nvPr/>
        </p:nvSpPr>
        <p:spPr>
          <a:xfrm>
            <a:off x="6041301" y="4795948"/>
            <a:ext cx="5829300" cy="518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ID" sz="1800" dirty="0" smtClean="0"/>
              <a:t>T-Money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AE7CC2B2-44AF-4F0A-BD82-E3932B2648E7}"/>
              </a:ext>
            </a:extLst>
          </p:cNvPr>
          <p:cNvSpPr txBox="1">
            <a:spLocks/>
          </p:cNvSpPr>
          <p:nvPr/>
        </p:nvSpPr>
        <p:spPr>
          <a:xfrm>
            <a:off x="6041301" y="5212403"/>
            <a:ext cx="5829300" cy="1306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None/>
            </a:pPr>
            <a:r>
              <a:rPr lang="en-ID" sz="1800" dirty="0" smtClean="0"/>
              <a:t>T-Money </a:t>
            </a:r>
            <a:r>
              <a:rPr lang="en-ID" sz="1800" dirty="0" err="1" smtClean="0"/>
              <a:t>digunakan</a:t>
            </a:r>
            <a:r>
              <a:rPr lang="en-ID" sz="1800" dirty="0" smtClean="0"/>
              <a:t> </a:t>
            </a:r>
            <a:r>
              <a:rPr lang="en-ID" sz="1800" dirty="0" err="1" smtClean="0"/>
              <a:t>untuk</a:t>
            </a:r>
            <a:r>
              <a:rPr lang="en-ID" sz="1800" dirty="0" smtClean="0"/>
              <a:t> </a:t>
            </a:r>
            <a:r>
              <a:rPr lang="en-ID" sz="1800" dirty="0" err="1" smtClean="0"/>
              <a:t>membayar</a:t>
            </a:r>
            <a:r>
              <a:rPr lang="en-ID" sz="1800" dirty="0" smtClean="0"/>
              <a:t> </a:t>
            </a:r>
            <a:r>
              <a:rPr lang="en-ID" sz="1800" dirty="0" err="1"/>
              <a:t>paket</a:t>
            </a:r>
            <a:r>
              <a:rPr lang="en-ID" sz="1800" dirty="0"/>
              <a:t> yang </a:t>
            </a:r>
            <a:r>
              <a:rPr lang="en-ID" sz="1800" dirty="0" err="1"/>
              <a:t>ada</a:t>
            </a:r>
            <a:r>
              <a:rPr lang="en-ID" sz="1800" dirty="0"/>
              <a:t> </a:t>
            </a:r>
            <a:r>
              <a:rPr lang="en-ID" sz="1800" dirty="0" err="1"/>
              <a:t>didalam</a:t>
            </a:r>
            <a:r>
              <a:rPr lang="en-ID" sz="1800" dirty="0"/>
              <a:t> </a:t>
            </a:r>
            <a:r>
              <a:rPr lang="en-ID" sz="1800" dirty="0" err="1" smtClean="0"/>
              <a:t>aplikasi</a:t>
            </a:r>
            <a:r>
              <a:rPr lang="en-ID" sz="1800" dirty="0" smtClean="0"/>
              <a:t>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7711" y="4937393"/>
            <a:ext cx="263580" cy="2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3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alphaModFix amt="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0148" y="2494348"/>
            <a:ext cx="6603704" cy="43636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83133" y="581527"/>
            <a:ext cx="5079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Natieva</a:t>
            </a:r>
            <a:r>
              <a:rPr lang="en-US" sz="5400" b="1" dirty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 Team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630020" y="1135797"/>
            <a:ext cx="115868" cy="150957"/>
          </a:xfrm>
          <a:prstGeom prst="rect">
            <a:avLst/>
          </a:prstGeom>
          <a:solidFill>
            <a:srgbClr val="1ED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5732" y="381760"/>
            <a:ext cx="87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85000"/>
                  </a:schemeClr>
                </a:solidFill>
                <a:latin typeface="Noto Serif" charset="0"/>
                <a:ea typeface="Noto Serif" charset="0"/>
                <a:cs typeface="Noto Serif" charset="0"/>
              </a:rPr>
              <a:t>13</a:t>
            </a:r>
          </a:p>
        </p:txBody>
      </p:sp>
      <p:sp>
        <p:nvSpPr>
          <p:cNvPr id="2" name="Snip Single Corner Rectangle 1"/>
          <p:cNvSpPr/>
          <p:nvPr/>
        </p:nvSpPr>
        <p:spPr>
          <a:xfrm>
            <a:off x="4337011" y="2252289"/>
            <a:ext cx="3987550" cy="1600200"/>
          </a:xfrm>
          <a:prstGeom prst="snip1Rect">
            <a:avLst>
              <a:gd name="adj" fmla="val 0"/>
            </a:avLst>
          </a:prstGeom>
          <a:noFill/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xmlns="" id="{47F9A093-ACF8-4A26-A1F1-2CB0560366CD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9760" y="2494348"/>
            <a:ext cx="1130897" cy="113247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63454" y="2621383"/>
            <a:ext cx="2742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 err="1">
                <a:solidFill>
                  <a:srgbClr val="222121"/>
                </a:solidFill>
              </a:rPr>
              <a:t>Baihaki</a:t>
            </a:r>
            <a:r>
              <a:rPr lang="en-ID" b="1" dirty="0">
                <a:solidFill>
                  <a:srgbClr val="222121"/>
                </a:solidFill>
              </a:rPr>
              <a:t> </a:t>
            </a:r>
            <a:r>
              <a:rPr lang="en-ID" b="1" dirty="0" err="1">
                <a:solidFill>
                  <a:srgbClr val="222121"/>
                </a:solidFill>
              </a:rPr>
              <a:t>Ageng</a:t>
            </a:r>
            <a:endParaRPr lang="en-ID" b="1" dirty="0">
              <a:solidFill>
                <a:srgbClr val="222121"/>
              </a:solidFill>
            </a:endParaRPr>
          </a:p>
          <a:p>
            <a:r>
              <a:rPr lang="en-ID" b="1" dirty="0" err="1">
                <a:solidFill>
                  <a:srgbClr val="222121"/>
                </a:solidFill>
              </a:rPr>
              <a:t>Sela</a:t>
            </a:r>
            <a:r>
              <a:rPr lang="en-ID" b="1" dirty="0">
                <a:solidFill>
                  <a:srgbClr val="222121"/>
                </a:solidFill>
              </a:rPr>
              <a:t>, </a:t>
            </a:r>
            <a:r>
              <a:rPr lang="en-ID" b="1" dirty="0" err="1">
                <a:solidFill>
                  <a:srgbClr val="222121"/>
                </a:solidFill>
              </a:rPr>
              <a:t>S.Kom</a:t>
            </a:r>
            <a:r>
              <a:rPr lang="en-ID" b="1" dirty="0">
                <a:solidFill>
                  <a:srgbClr val="222121"/>
                </a:solidFill>
              </a:rPr>
              <a:t>, MM, </a:t>
            </a:r>
            <a:r>
              <a:rPr lang="en-ID" b="1" dirty="0" err="1">
                <a:solidFill>
                  <a:srgbClr val="222121"/>
                </a:solidFill>
              </a:rPr>
              <a:t>M.Com</a:t>
            </a:r>
            <a:endParaRPr lang="en-ID" b="1" dirty="0">
              <a:solidFill>
                <a:srgbClr val="222121"/>
              </a:solidFill>
            </a:endParaRPr>
          </a:p>
          <a:p>
            <a:endParaRPr lang="en-ID" sz="2000" dirty="0">
              <a:solidFill>
                <a:srgbClr val="1EDA54"/>
              </a:solidFill>
            </a:endParaRPr>
          </a:p>
        </p:txBody>
      </p:sp>
      <p:sp>
        <p:nvSpPr>
          <p:cNvPr id="19" name="Snip Single Corner Rectangle 18"/>
          <p:cNvSpPr/>
          <p:nvPr/>
        </p:nvSpPr>
        <p:spPr>
          <a:xfrm flipH="1" flipV="1">
            <a:off x="2303107" y="4168915"/>
            <a:ext cx="3880005" cy="1600200"/>
          </a:xfrm>
          <a:prstGeom prst="snip1Rec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xmlns="" id="{8001A47F-9AD9-4B9A-962A-AAA2D1011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46814" y="4410974"/>
            <a:ext cx="1231145" cy="117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909104" y="4552045"/>
            <a:ext cx="25842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dirty="0" smtClean="0">
                <a:solidFill>
                  <a:srgbClr val="222121"/>
                </a:solidFill>
              </a:rPr>
              <a:t>Vive </a:t>
            </a:r>
            <a:r>
              <a:rPr lang="en-ID" b="1" dirty="0" err="1" smtClean="0">
                <a:solidFill>
                  <a:srgbClr val="222121"/>
                </a:solidFill>
              </a:rPr>
              <a:t>Vio</a:t>
            </a:r>
            <a:endParaRPr lang="en-ID" b="1" dirty="0" smtClean="0">
              <a:solidFill>
                <a:srgbClr val="222121"/>
              </a:solidFill>
            </a:endParaRPr>
          </a:p>
          <a:p>
            <a:r>
              <a:rPr lang="en-ID" b="1" dirty="0" err="1" smtClean="0">
                <a:solidFill>
                  <a:srgbClr val="222121"/>
                </a:solidFill>
              </a:rPr>
              <a:t>Permana</a:t>
            </a:r>
            <a:r>
              <a:rPr lang="en-ID" b="1" dirty="0" smtClean="0">
                <a:solidFill>
                  <a:srgbClr val="222121"/>
                </a:solidFill>
              </a:rPr>
              <a:t> </a:t>
            </a:r>
            <a:r>
              <a:rPr lang="en-ID" b="1" dirty="0" err="1" smtClean="0">
                <a:solidFill>
                  <a:srgbClr val="222121"/>
                </a:solidFill>
              </a:rPr>
              <a:t>S.Kom</a:t>
            </a:r>
            <a:endParaRPr lang="en-ID" b="1" dirty="0">
              <a:solidFill>
                <a:srgbClr val="222121"/>
              </a:solidFill>
            </a:endParaRPr>
          </a:p>
          <a:p>
            <a:endParaRPr lang="en-ID" sz="1600" dirty="0">
              <a:solidFill>
                <a:srgbClr val="1EDA54"/>
              </a:solidFill>
            </a:endParaRPr>
          </a:p>
        </p:txBody>
      </p:sp>
      <p:sp>
        <p:nvSpPr>
          <p:cNvPr id="22" name="Snip Single Corner Rectangle 21"/>
          <p:cNvSpPr/>
          <p:nvPr/>
        </p:nvSpPr>
        <p:spPr>
          <a:xfrm flipV="1">
            <a:off x="6426819" y="4168915"/>
            <a:ext cx="3552721" cy="1600200"/>
          </a:xfrm>
          <a:prstGeom prst="snip1Rect">
            <a:avLst>
              <a:gd name="adj" fmla="val 0"/>
            </a:avLst>
          </a:prstGeom>
          <a:solidFill>
            <a:schemeClr val="tx1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4" descr="No automatic alt text available.">
            <a:extLst>
              <a:ext uri="{FF2B5EF4-FFF2-40B4-BE49-F238E27FC236}">
                <a16:creationId xmlns:a16="http://schemas.microsoft.com/office/drawing/2014/main" xmlns="" id="{FECC94AC-9CB8-4E5B-A678-EA8520024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15786" y="4398865"/>
            <a:ext cx="1400670" cy="123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8050672" y="4645849"/>
            <a:ext cx="172463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 err="1">
                <a:solidFill>
                  <a:srgbClr val="222121"/>
                </a:solidFill>
              </a:rPr>
              <a:t>Arifullah</a:t>
            </a:r>
            <a:r>
              <a:rPr lang="en-ID" b="1" dirty="0">
                <a:solidFill>
                  <a:srgbClr val="222121"/>
                </a:solidFill>
              </a:rPr>
              <a:t>, </a:t>
            </a:r>
            <a:r>
              <a:rPr lang="en-ID" b="1" dirty="0" err="1">
                <a:solidFill>
                  <a:srgbClr val="222121"/>
                </a:solidFill>
              </a:rPr>
              <a:t>S.Kom</a:t>
            </a:r>
            <a:endParaRPr lang="en-ID" b="1" dirty="0">
              <a:solidFill>
                <a:srgbClr val="222121"/>
              </a:solidFill>
            </a:endParaRPr>
          </a:p>
          <a:p>
            <a:endParaRPr lang="en-ID" sz="1600" dirty="0">
              <a:solidFill>
                <a:srgbClr val="1EDA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85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782771" y="-2790780"/>
            <a:ext cx="19013270" cy="14253805"/>
            <a:chOff x="-782771" y="-2790780"/>
            <a:chExt cx="19013270" cy="1425380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0763" y="0"/>
              <a:ext cx="10289573" cy="68580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 rot="1423859">
              <a:off x="9915263" y="-1587036"/>
              <a:ext cx="8315236" cy="130500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rot="1423859">
              <a:off x="-782771" y="-2790780"/>
              <a:ext cx="8087921" cy="104196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177800" dir="2700000" sx="99000" sy="99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07279" y="626841"/>
            <a:ext cx="4440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Background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0425" y="1928589"/>
            <a:ext cx="548152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i="1" dirty="0">
                <a:solidFill>
                  <a:srgbClr val="222121"/>
                </a:solidFill>
                <a:latin typeface="Segoe UI" charset="0"/>
                <a:ea typeface="Segoe UI" charset="0"/>
                <a:cs typeface="Segoe UI" charset="0"/>
              </a:rPr>
              <a:t>“In 2013, I applied scholarship for master degree. One of the requirement is IELTS. Speaking is one of the part of test.  In My first attempt, I failed to reach minimum score for speaking band. To improve my speaking I take a lot of traditional course, however due the class size too big, I felt that I just waste my money because I did not get enough time to speak”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18095" y="1169719"/>
            <a:ext cx="140201" cy="150957"/>
          </a:xfrm>
          <a:prstGeom prst="rect">
            <a:avLst/>
          </a:prstGeom>
          <a:solidFill>
            <a:srgbClr val="1ED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552776" y="5876693"/>
            <a:ext cx="52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85000"/>
                  </a:schemeClr>
                </a:solidFill>
                <a:latin typeface="Noto Serif" charset="0"/>
                <a:ea typeface="Noto Serif" charset="0"/>
                <a:cs typeface="Noto Serif" charset="0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0898" y="5123162"/>
            <a:ext cx="408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b="1" dirty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- </a:t>
            </a:r>
            <a:r>
              <a:rPr lang="en-ID" b="1" dirty="0" err="1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Baihaki</a:t>
            </a:r>
            <a:r>
              <a:rPr lang="en-ID" b="1" dirty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 </a:t>
            </a:r>
            <a:r>
              <a:rPr lang="en-ID" b="1" dirty="0" err="1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Ageng</a:t>
            </a:r>
            <a:r>
              <a:rPr lang="en-ID" b="1" dirty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 </a:t>
            </a:r>
            <a:r>
              <a:rPr lang="en-ID" b="1" dirty="0" err="1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Sela</a:t>
            </a:r>
            <a:r>
              <a:rPr lang="en-ID" b="1" dirty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, CEO </a:t>
            </a:r>
            <a:r>
              <a:rPr lang="en-ID" b="1" dirty="0" err="1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Natieva</a:t>
            </a:r>
            <a:endParaRPr lang="en-US" b="1" dirty="0">
              <a:solidFill>
                <a:srgbClr val="22212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49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2130628" y="-2597"/>
            <a:ext cx="14322628" cy="6858000"/>
            <a:chOff x="0" y="0"/>
            <a:chExt cx="14322628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48471" y="0"/>
              <a:ext cx="10274157" cy="6858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0" y="0"/>
              <a:ext cx="9382181" cy="6858000"/>
            </a:xfrm>
            <a:prstGeom prst="rect">
              <a:avLst/>
            </a:prstGeom>
            <a:solidFill>
              <a:srgbClr val="222121"/>
            </a:solidFill>
            <a:ln>
              <a:noFill/>
            </a:ln>
            <a:effectLst>
              <a:outerShdw blurRad="127000" dist="177800" dir="2700000" sx="99000" sy="99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20140" y="648453"/>
            <a:ext cx="369599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latin typeface="Noto Serif" charset="0"/>
                <a:ea typeface="Noto Serif" charset="0"/>
                <a:cs typeface="Noto Serif" charset="0"/>
              </a:rPr>
              <a:t>Problem</a:t>
            </a:r>
          </a:p>
          <a:p>
            <a:pPr algn="r"/>
            <a:r>
              <a:rPr lang="en-US" sz="2400" b="1" dirty="0">
                <a:latin typeface="Noto Serif" charset="0"/>
                <a:ea typeface="Noto Serif" charset="0"/>
                <a:cs typeface="Noto Serif" charset="0"/>
              </a:rPr>
              <a:t>For Student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65036" y="2446241"/>
            <a:ext cx="548152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dirty="0"/>
              <a:t>Traditional </a:t>
            </a:r>
            <a:r>
              <a:rPr lang="en-ID" dirty="0" err="1"/>
              <a:t>english</a:t>
            </a:r>
            <a:r>
              <a:rPr lang="en-ID" dirty="0"/>
              <a:t> course </a:t>
            </a:r>
            <a:r>
              <a:rPr lang="en-ID" dirty="0">
                <a:solidFill>
                  <a:srgbClr val="FF4566"/>
                </a:solidFill>
              </a:rPr>
              <a:t>is not improving speaking ability </a:t>
            </a:r>
            <a:r>
              <a:rPr lang="en-ID" dirty="0"/>
              <a:t>due to size of class which makes student has less speaking time.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82609" y="1685414"/>
            <a:ext cx="140201" cy="113416"/>
          </a:xfrm>
          <a:prstGeom prst="rect">
            <a:avLst/>
          </a:prstGeom>
          <a:solidFill>
            <a:srgbClr val="1ED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525609" y="5882044"/>
            <a:ext cx="52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Noto Serif" charset="0"/>
                <a:ea typeface="Noto Serif" charset="0"/>
                <a:cs typeface="Noto Serif" charset="0"/>
              </a:rPr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5036" y="3996412"/>
            <a:ext cx="453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Inflexible schedule.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65035" y="4606216"/>
            <a:ext cx="453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Traffic jam and distance to the course location.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042" y="2670128"/>
            <a:ext cx="274320" cy="2743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042" y="4050964"/>
            <a:ext cx="274320" cy="2743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042" y="4652676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6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3941879" y="-7178"/>
            <a:ext cx="17192744" cy="6858000"/>
            <a:chOff x="-1811251" y="-4581"/>
            <a:chExt cx="17192744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811251" y="5137"/>
              <a:ext cx="10274157" cy="684772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999312" y="-4581"/>
              <a:ext cx="9382181" cy="6858000"/>
            </a:xfrm>
            <a:prstGeom prst="rect">
              <a:avLst/>
            </a:prstGeom>
            <a:solidFill>
              <a:srgbClr val="222121"/>
            </a:solidFill>
            <a:ln>
              <a:noFill/>
            </a:ln>
            <a:effectLst>
              <a:outerShdw blurRad="127000" dist="177800" dir="2700000" sx="99000" sy="99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556579" y="1389484"/>
            <a:ext cx="430621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Noto Serif" charset="0"/>
                <a:ea typeface="Noto Serif" charset="0"/>
                <a:cs typeface="Noto Serif" charset="0"/>
              </a:rPr>
              <a:t>Problem</a:t>
            </a:r>
          </a:p>
          <a:p>
            <a:r>
              <a:rPr lang="en-US" sz="2400" b="1" dirty="0">
                <a:latin typeface="Noto Serif" charset="0"/>
                <a:ea typeface="Noto Serif" charset="0"/>
                <a:cs typeface="Noto Serif" charset="0"/>
              </a:rPr>
              <a:t>for Teacher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30372" y="3118930"/>
            <a:ext cx="220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Immigration issue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16378" y="2414817"/>
            <a:ext cx="140201" cy="150957"/>
          </a:xfrm>
          <a:prstGeom prst="rect">
            <a:avLst/>
          </a:prstGeom>
          <a:solidFill>
            <a:srgbClr val="1ED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167948" y="5797638"/>
            <a:ext cx="52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bg1">
                    <a:lumMod val="65000"/>
                    <a:lumOff val="35000"/>
                  </a:schemeClr>
                </a:solidFill>
                <a:latin typeface="Noto Serif" charset="0"/>
                <a:ea typeface="Noto Serif" charset="0"/>
                <a:cs typeface="Noto Serif" charset="0"/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0372" y="3611348"/>
            <a:ext cx="453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/>
              <a:t>Unequality</a:t>
            </a:r>
            <a:r>
              <a:rPr lang="en-ID" dirty="0"/>
              <a:t> Opportunity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30371" y="4163108"/>
            <a:ext cx="453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Unfair Rate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378" y="3170977"/>
            <a:ext cx="274320" cy="2743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378" y="3665900"/>
            <a:ext cx="274320" cy="2743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378" y="4209568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4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7324921" y="-4537067"/>
            <a:ext cx="21324772" cy="14288871"/>
            <a:chOff x="-7324921" y="-4596442"/>
            <a:chExt cx="21324772" cy="1428887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811840" y="-11164"/>
              <a:ext cx="10289572" cy="68580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 rot="1423859">
              <a:off x="-7324921" y="-4596442"/>
              <a:ext cx="8315236" cy="1305006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rot="1164026">
              <a:off x="4242572" y="-2156386"/>
              <a:ext cx="9757279" cy="118488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127000" dist="177800" dir="2700000" sx="99000" sy="99000" algn="t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113025" y="1410607"/>
            <a:ext cx="44406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Natieva</a:t>
            </a:r>
            <a:r>
              <a:rPr lang="en-US" sz="5400" b="1" dirty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 Solution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205979" y="2784748"/>
            <a:ext cx="115868" cy="150957"/>
          </a:xfrm>
          <a:prstGeom prst="rect">
            <a:avLst/>
          </a:prstGeom>
          <a:solidFill>
            <a:srgbClr val="1ED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10898" y="257509"/>
            <a:ext cx="52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85000"/>
                  </a:schemeClr>
                </a:solidFill>
                <a:latin typeface="Noto Serif" charset="0"/>
                <a:ea typeface="Noto Serif" charset="0"/>
                <a:cs typeface="Noto Serif" charset="0"/>
              </a:rPr>
              <a:t>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84275" y="3508042"/>
            <a:ext cx="406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solidFill>
                  <a:srgbClr val="222121"/>
                </a:solidFill>
              </a:rPr>
              <a:t>Increasing flight time of speaking.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2296" y="4004819"/>
            <a:ext cx="4442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solidFill>
                  <a:srgbClr val="222121"/>
                </a:solidFill>
              </a:rPr>
              <a:t>Online one-on-one video call </a:t>
            </a:r>
            <a:r>
              <a:rPr lang="en-ID" dirty="0" err="1">
                <a:solidFill>
                  <a:srgbClr val="222121"/>
                </a:solidFill>
              </a:rPr>
              <a:t>english</a:t>
            </a:r>
            <a:r>
              <a:rPr lang="en-ID" dirty="0">
                <a:solidFill>
                  <a:srgbClr val="222121"/>
                </a:solidFill>
              </a:rPr>
              <a:t> course.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82296" y="4511721"/>
            <a:ext cx="4442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solidFill>
                  <a:srgbClr val="222121"/>
                </a:solidFill>
              </a:rPr>
              <a:t>Flexible schedule and class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80319" y="4996624"/>
            <a:ext cx="4442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solidFill>
                  <a:srgbClr val="222121"/>
                </a:solidFill>
              </a:rPr>
              <a:t>Native speaker from all over the world.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90219" y="5517156"/>
            <a:ext cx="4442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solidFill>
                  <a:srgbClr val="222121"/>
                </a:solidFill>
              </a:rPr>
              <a:t>Random teacher and flat rate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749" y="3575100"/>
            <a:ext cx="274320" cy="2743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2769" y="4060003"/>
            <a:ext cx="274320" cy="2743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793" y="4568659"/>
            <a:ext cx="274320" cy="2743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8814" y="5041689"/>
            <a:ext cx="274320" cy="2743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6834" y="5550342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17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6237222" y="1572817"/>
            <a:ext cx="2709374" cy="5552586"/>
          </a:xfrm>
          <a:prstGeom prst="roundRect">
            <a:avLst>
              <a:gd name="adj" fmla="val 7423"/>
            </a:avLst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9268076" y="1572817"/>
            <a:ext cx="2824304" cy="5552586"/>
          </a:xfrm>
          <a:prstGeom prst="roundRect">
            <a:avLst>
              <a:gd name="adj" fmla="val 7423"/>
            </a:avLst>
          </a:prstGeom>
          <a:solidFill>
            <a:srgbClr val="22212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3BAB775-22EC-4D8E-9D4A-2630DA262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696" y="1803695"/>
            <a:ext cx="6397888" cy="50263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79171" y="300538"/>
            <a:ext cx="4440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Market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67213" y="859914"/>
            <a:ext cx="115868" cy="150957"/>
          </a:xfrm>
          <a:prstGeom prst="rect">
            <a:avLst/>
          </a:prstGeom>
          <a:solidFill>
            <a:srgbClr val="1ED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8712" y="2673224"/>
            <a:ext cx="1486568" cy="14906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46607" y="4069041"/>
            <a:ext cx="1345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2017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8179" y="2673224"/>
            <a:ext cx="1486568" cy="14906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50349" y="4124609"/>
            <a:ext cx="1345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Noto Serif" charset="0"/>
                <a:ea typeface="Noto Serif" charset="0"/>
                <a:cs typeface="Noto Serif" charset="0"/>
              </a:rPr>
              <a:t>2022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63948" y="4618215"/>
            <a:ext cx="1708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4566"/>
                </a:solidFill>
                <a:latin typeface="Noto Serif" charset="0"/>
                <a:ea typeface="Noto Serif" charset="0"/>
                <a:cs typeface="Noto Serif" charset="0"/>
              </a:rPr>
              <a:t>$1.6B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68179" y="4628529"/>
            <a:ext cx="1708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Noto Serif" charset="0"/>
                <a:ea typeface="Noto Serif" charset="0"/>
                <a:cs typeface="Noto Serif" charset="0"/>
              </a:rPr>
              <a:t>$2.7B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6942" y="211874"/>
            <a:ext cx="52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85000"/>
                  </a:schemeClr>
                </a:solidFill>
                <a:latin typeface="Noto Serif" charset="0"/>
                <a:ea typeface="Noto Serif" charset="0"/>
                <a:cs typeface="Noto Serif" charset="0"/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AF4FCEAF-487E-475D-AC52-06D581B17FE1}"/>
              </a:ext>
            </a:extLst>
          </p:cNvPr>
          <p:cNvSpPr/>
          <p:nvPr/>
        </p:nvSpPr>
        <p:spPr>
          <a:xfrm>
            <a:off x="6865389" y="1661356"/>
            <a:ext cx="16353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</a:rPr>
              <a:t>ASIA </a:t>
            </a:r>
            <a:endParaRPr lang="en-US" sz="5400" b="0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674BC52-E3C4-4E14-9B3F-3D00712D5C08}"/>
              </a:ext>
            </a:extLst>
          </p:cNvPr>
          <p:cNvSpPr/>
          <p:nvPr/>
        </p:nvSpPr>
        <p:spPr>
          <a:xfrm>
            <a:off x="9954747" y="1661356"/>
            <a:ext cx="16353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ASIA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473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1921" y="-360976"/>
            <a:ext cx="9804400" cy="482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0898" y="2620782"/>
            <a:ext cx="4768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2400" b="1" dirty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Top 7 Digital English </a:t>
            </a:r>
            <a:r>
              <a:rPr lang="en-ID" sz="2400" b="1" dirty="0" err="1">
                <a:solidFill>
                  <a:srgbClr val="FF0000"/>
                </a:solidFill>
                <a:latin typeface="Noto Serif" charset="0"/>
                <a:ea typeface="Noto Serif" charset="0"/>
                <a:cs typeface="Noto Serif" charset="0"/>
              </a:rPr>
              <a:t>Languange</a:t>
            </a:r>
            <a:r>
              <a:rPr lang="en-ID" sz="2400" b="1" dirty="0">
                <a:solidFill>
                  <a:srgbClr val="FF0000"/>
                </a:solidFill>
                <a:latin typeface="Noto Serif" charset="0"/>
                <a:ea typeface="Noto Serif" charset="0"/>
                <a:cs typeface="Noto Serif" charset="0"/>
              </a:rPr>
              <a:t> Learning Buying Countries </a:t>
            </a:r>
            <a:endParaRPr lang="en-US" sz="2400" b="1" dirty="0">
              <a:solidFill>
                <a:srgbClr val="FF0000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0898" y="257509"/>
            <a:ext cx="52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85000"/>
                  </a:schemeClr>
                </a:solidFill>
                <a:latin typeface="Noto Serif" charset="0"/>
                <a:ea typeface="Noto Serif" charset="0"/>
                <a:cs typeface="Noto Serif" charset="0"/>
              </a:rPr>
              <a:t>7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62122" y="1585800"/>
            <a:ext cx="2563998" cy="344323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433083" y="1612716"/>
            <a:ext cx="161537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t">
              <a:lnSpc>
                <a:spcPct val="150000"/>
              </a:lnSpc>
              <a:buFont typeface="Courier New" charset="0"/>
              <a:buChar char="o"/>
            </a:pPr>
            <a:r>
              <a:rPr lang="en-ID" dirty="0">
                <a:solidFill>
                  <a:srgbClr val="222121"/>
                </a:solidFill>
              </a:rPr>
              <a:t>China</a:t>
            </a:r>
          </a:p>
          <a:p>
            <a:pPr marL="285750" indent="-285750" fontAlgn="t">
              <a:lnSpc>
                <a:spcPct val="150000"/>
              </a:lnSpc>
              <a:buFont typeface="Courier New" charset="0"/>
              <a:buChar char="o"/>
            </a:pPr>
            <a:r>
              <a:rPr lang="en-ID" dirty="0">
                <a:solidFill>
                  <a:srgbClr val="222121"/>
                </a:solidFill>
              </a:rPr>
              <a:t>US</a:t>
            </a:r>
          </a:p>
          <a:p>
            <a:pPr marL="285750" indent="-285750" fontAlgn="t">
              <a:lnSpc>
                <a:spcPct val="150000"/>
              </a:lnSpc>
              <a:buFont typeface="Courier New" charset="0"/>
              <a:buChar char="o"/>
            </a:pPr>
            <a:r>
              <a:rPr lang="en-ID" dirty="0">
                <a:solidFill>
                  <a:srgbClr val="222121"/>
                </a:solidFill>
              </a:rPr>
              <a:t>South Korea</a:t>
            </a:r>
          </a:p>
          <a:p>
            <a:pPr marL="285750" indent="-285750" fontAlgn="t">
              <a:lnSpc>
                <a:spcPct val="150000"/>
              </a:lnSpc>
              <a:buFont typeface="Courier New" charset="0"/>
              <a:buChar char="o"/>
            </a:pPr>
            <a:r>
              <a:rPr lang="en-ID" dirty="0">
                <a:solidFill>
                  <a:srgbClr val="222121"/>
                </a:solidFill>
              </a:rPr>
              <a:t>Japan</a:t>
            </a:r>
          </a:p>
          <a:p>
            <a:pPr marL="285750" indent="-285750" fontAlgn="t">
              <a:lnSpc>
                <a:spcPct val="150000"/>
              </a:lnSpc>
              <a:buFont typeface="Courier New" charset="0"/>
              <a:buChar char="o"/>
            </a:pPr>
            <a:r>
              <a:rPr lang="en-ID" dirty="0">
                <a:solidFill>
                  <a:srgbClr val="222121"/>
                </a:solidFill>
              </a:rPr>
              <a:t>Brazil</a:t>
            </a:r>
          </a:p>
          <a:p>
            <a:pPr marL="285750" indent="-285750" fontAlgn="t">
              <a:lnSpc>
                <a:spcPct val="150000"/>
              </a:lnSpc>
              <a:buFont typeface="Courier New" charset="0"/>
              <a:buChar char="o"/>
            </a:pPr>
            <a:r>
              <a:rPr lang="en-ID" dirty="0">
                <a:solidFill>
                  <a:srgbClr val="222121"/>
                </a:solidFill>
              </a:rPr>
              <a:t>India</a:t>
            </a:r>
          </a:p>
          <a:p>
            <a:pPr marL="285750" indent="-285750" fontAlgn="t">
              <a:lnSpc>
                <a:spcPct val="150000"/>
              </a:lnSpc>
              <a:buFont typeface="Courier New" charset="0"/>
              <a:buChar char="o"/>
            </a:pPr>
            <a:r>
              <a:rPr lang="en-ID" dirty="0">
                <a:solidFill>
                  <a:srgbClr val="222121"/>
                </a:solidFill>
              </a:rPr>
              <a:t>Taiwan</a:t>
            </a:r>
          </a:p>
          <a:p>
            <a:pPr marL="285750" indent="-285750">
              <a:lnSpc>
                <a:spcPct val="150000"/>
              </a:lnSpc>
              <a:buFont typeface="Courier New" charset="0"/>
              <a:buChar char="o"/>
            </a:pPr>
            <a:endParaRPr lang="en-US" dirty="0">
              <a:solidFill>
                <a:srgbClr val="22212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76811" y="1103389"/>
            <a:ext cx="95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2400" b="1" dirty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2015</a:t>
            </a:r>
            <a:endParaRPr lang="en-US" sz="2400" b="1" dirty="0">
              <a:solidFill>
                <a:srgbClr val="22212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27" name="Pentagon 26"/>
          <p:cNvSpPr/>
          <p:nvPr/>
        </p:nvSpPr>
        <p:spPr>
          <a:xfrm>
            <a:off x="5393986" y="3046925"/>
            <a:ext cx="341915" cy="348042"/>
          </a:xfrm>
          <a:prstGeom prst="homePlate">
            <a:avLst/>
          </a:prstGeom>
          <a:solidFill>
            <a:srgbClr val="1ED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927158" y="1585800"/>
            <a:ext cx="2563998" cy="3443237"/>
          </a:xfrm>
          <a:prstGeom prst="rect">
            <a:avLst/>
          </a:prstGeom>
          <a:solidFill>
            <a:srgbClr val="FF4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198119" y="1612716"/>
            <a:ext cx="177965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t">
              <a:lnSpc>
                <a:spcPct val="150000"/>
              </a:lnSpc>
              <a:buFont typeface="+mj-lt"/>
              <a:buAutoNum type="arabicParenR"/>
            </a:pPr>
            <a:r>
              <a:rPr lang="en-ID" dirty="0"/>
              <a:t>China</a:t>
            </a:r>
          </a:p>
          <a:p>
            <a:pPr marL="342900" indent="-342900" fontAlgn="t">
              <a:lnSpc>
                <a:spcPct val="150000"/>
              </a:lnSpc>
              <a:buFont typeface="+mj-lt"/>
              <a:buAutoNum type="arabicParenR"/>
            </a:pPr>
            <a:r>
              <a:rPr lang="en-ID" dirty="0"/>
              <a:t>US</a:t>
            </a:r>
          </a:p>
          <a:p>
            <a:pPr marL="342900" indent="-342900" fontAlgn="t">
              <a:lnSpc>
                <a:spcPct val="150000"/>
              </a:lnSpc>
              <a:buFont typeface="+mj-lt"/>
              <a:buAutoNum type="arabicParenR"/>
            </a:pPr>
            <a:r>
              <a:rPr lang="en-ID" dirty="0"/>
              <a:t>South Korea</a:t>
            </a:r>
          </a:p>
          <a:p>
            <a:pPr marL="342900" indent="-342900" fontAlgn="t">
              <a:lnSpc>
                <a:spcPct val="150000"/>
              </a:lnSpc>
              <a:buFont typeface="+mj-lt"/>
              <a:buAutoNum type="arabicParenR"/>
            </a:pPr>
            <a:r>
              <a:rPr lang="en-ID" dirty="0"/>
              <a:t>Brazil</a:t>
            </a:r>
          </a:p>
          <a:p>
            <a:pPr marL="342900" indent="-342900" fontAlgn="t">
              <a:lnSpc>
                <a:spcPct val="150000"/>
              </a:lnSpc>
              <a:buFont typeface="+mj-lt"/>
              <a:buAutoNum type="arabicParenR"/>
            </a:pPr>
            <a:r>
              <a:rPr lang="en-ID" dirty="0"/>
              <a:t>Japan</a:t>
            </a:r>
          </a:p>
          <a:p>
            <a:pPr marL="342900" indent="-342900" fontAlgn="t">
              <a:lnSpc>
                <a:spcPct val="150000"/>
              </a:lnSpc>
              <a:buFont typeface="+mj-lt"/>
              <a:buAutoNum type="arabicParenR"/>
            </a:pPr>
            <a:r>
              <a:rPr lang="en-ID" sz="2400" b="1" dirty="0"/>
              <a:t>Indonesia</a:t>
            </a:r>
          </a:p>
          <a:p>
            <a:pPr marL="342900" indent="-342900" fontAlgn="t">
              <a:lnSpc>
                <a:spcPct val="150000"/>
              </a:lnSpc>
              <a:buFont typeface="+mj-lt"/>
              <a:buAutoNum type="arabicParenR"/>
            </a:pPr>
            <a:r>
              <a:rPr lang="en-ID" dirty="0"/>
              <a:t>Taiwan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27779" y="1110677"/>
            <a:ext cx="95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2400" b="1" dirty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2022</a:t>
            </a:r>
            <a:endParaRPr lang="en-US" sz="2400" b="1" dirty="0">
              <a:solidFill>
                <a:srgbClr val="222121"/>
              </a:solidFill>
              <a:latin typeface="Noto Serif" charset="0"/>
              <a:ea typeface="Noto Serif" charset="0"/>
              <a:cs typeface="Noto Serif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50386" y="5806890"/>
            <a:ext cx="2945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22121"/>
                </a:solidFill>
              </a:rPr>
              <a:t>Source</a:t>
            </a:r>
            <a:r>
              <a:rPr lang="en-US">
                <a:solidFill>
                  <a:srgbClr val="222121"/>
                </a:solidFill>
              </a:rPr>
              <a:t>: Ambient Insight 2016</a:t>
            </a:r>
            <a:endParaRPr lang="en-US" dirty="0">
              <a:solidFill>
                <a:srgbClr val="222121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7794012" y="1249411"/>
            <a:ext cx="1165823" cy="960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5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52873" y="0"/>
            <a:ext cx="9382181" cy="6858000"/>
          </a:xfrm>
          <a:prstGeom prst="rect">
            <a:avLst/>
          </a:prstGeom>
          <a:solidFill>
            <a:srgbClr val="222121"/>
          </a:solidFill>
          <a:ln>
            <a:noFill/>
          </a:ln>
          <a:effectLst>
            <a:outerShdw blurRad="127000" dist="177800" dir="2700000" sx="99000" sy="99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308" y="3549316"/>
            <a:ext cx="5134631" cy="3392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4259" y="1323474"/>
            <a:ext cx="2311951" cy="47163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9014" y="301307"/>
            <a:ext cx="3695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latin typeface="Noto Serif" charset="0"/>
                <a:ea typeface="Noto Serif" charset="0"/>
                <a:cs typeface="Noto Serif" charset="0"/>
              </a:rPr>
              <a:t>Business Model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13539" y="1318345"/>
            <a:ext cx="140201" cy="113416"/>
          </a:xfrm>
          <a:prstGeom prst="rect">
            <a:avLst/>
          </a:prstGeom>
          <a:solidFill>
            <a:srgbClr val="1ED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117" y="1113329"/>
            <a:ext cx="140201" cy="113416"/>
          </a:xfrm>
          <a:prstGeom prst="rect">
            <a:avLst/>
          </a:prstGeom>
          <a:solidFill>
            <a:srgbClr val="1ED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rgbClr val="22212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61605" y="1787079"/>
            <a:ext cx="52921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4000" dirty="0">
                <a:solidFill>
                  <a:schemeClr val="accent1"/>
                </a:solidFill>
              </a:rPr>
              <a:t>Mobile Learning VAS </a:t>
            </a:r>
          </a:p>
          <a:p>
            <a:pPr algn="r"/>
            <a:r>
              <a:rPr lang="en-ID" sz="2000" dirty="0">
                <a:solidFill>
                  <a:schemeClr val="accent1"/>
                </a:solidFill>
              </a:rPr>
              <a:t>(Value Added Services)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7897" y="310039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en-ID" dirty="0"/>
              <a:t>One on One Tutor  with </a:t>
            </a:r>
            <a:r>
              <a:rPr lang="en-ID" dirty="0" err="1"/>
              <a:t>Curicullum</a:t>
            </a:r>
            <a:endParaRPr lang="en-ID" dirty="0"/>
          </a:p>
          <a:p>
            <a:pPr algn="r">
              <a:lnSpc>
                <a:spcPct val="150000"/>
              </a:lnSpc>
            </a:pPr>
            <a:r>
              <a:rPr lang="en-ID" dirty="0"/>
              <a:t>(Business English, </a:t>
            </a:r>
            <a:r>
              <a:rPr lang="en-ID" dirty="0" err="1"/>
              <a:t>Ielts</a:t>
            </a:r>
            <a:r>
              <a:rPr lang="en-ID" dirty="0"/>
              <a:t>/</a:t>
            </a:r>
            <a:r>
              <a:rPr lang="en-ID" dirty="0" err="1"/>
              <a:t>Toefl</a:t>
            </a:r>
            <a:r>
              <a:rPr lang="en-ID" dirty="0"/>
              <a:t> </a:t>
            </a:r>
            <a:r>
              <a:rPr lang="en-ID" dirty="0" err="1"/>
              <a:t>Preparation,kids</a:t>
            </a:r>
            <a:r>
              <a:rPr lang="en-ID" dirty="0"/>
              <a:t>)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-39550" y="56323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lang="en-ID" dirty="0"/>
              <a:t>Monthly </a:t>
            </a:r>
            <a:r>
              <a:rPr lang="en-ID" dirty="0" err="1"/>
              <a:t>Subcription</a:t>
            </a:r>
            <a:r>
              <a:rPr lang="en-ID" dirty="0"/>
              <a:t> (Content, games, </a:t>
            </a:r>
            <a:r>
              <a:rPr lang="en-ID" dirty="0" err="1"/>
              <a:t>lms</a:t>
            </a:r>
            <a:r>
              <a:rPr lang="en-ID" dirty="0"/>
              <a:t>)</a:t>
            </a:r>
          </a:p>
          <a:p>
            <a:pPr algn="r">
              <a:lnSpc>
                <a:spcPct val="150000"/>
              </a:lnSpc>
            </a:pPr>
            <a:r>
              <a:rPr lang="en-ID" dirty="0"/>
              <a:t>One Payment Services (Proofreading, Translation)</a:t>
            </a:r>
          </a:p>
        </p:txBody>
      </p:sp>
      <p:sp>
        <p:nvSpPr>
          <p:cNvPr id="2" name="Rectangle 1"/>
          <p:cNvSpPr/>
          <p:nvPr/>
        </p:nvSpPr>
        <p:spPr>
          <a:xfrm>
            <a:off x="854242" y="5408195"/>
            <a:ext cx="5910642" cy="14919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691" y="5830413"/>
            <a:ext cx="263580" cy="2635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681" y="6235479"/>
            <a:ext cx="263580" cy="2635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7800" y="3300481"/>
            <a:ext cx="263580" cy="2635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271482" y="4978706"/>
            <a:ext cx="6696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Noto Serif" charset="0"/>
                <a:ea typeface="Noto Serif" charset="0"/>
                <a:cs typeface="Noto Serif" charset="0"/>
              </a:rPr>
              <a:t>Future Business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331967" y="60675"/>
            <a:ext cx="52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85000"/>
                  </a:schemeClr>
                </a:solidFill>
                <a:latin typeface="Noto Serif" charset="0"/>
                <a:ea typeface="Noto Serif" charset="0"/>
                <a:cs typeface="Noto Serif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4973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3467" y="4127232"/>
            <a:ext cx="44406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Revenue 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2901885" y="5511361"/>
            <a:ext cx="115868" cy="150957"/>
          </a:xfrm>
          <a:prstGeom prst="rect">
            <a:avLst/>
          </a:prstGeom>
          <a:solidFill>
            <a:srgbClr val="1ED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63845" y="897124"/>
            <a:ext cx="4718976" cy="1156186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52344" y="1007771"/>
            <a:ext cx="167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End User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32363619-583A-4A37-A2F9-9BCC24C04815}"/>
              </a:ext>
            </a:extLst>
          </p:cNvPr>
          <p:cNvSpPr txBox="1">
            <a:spLocks/>
          </p:cNvSpPr>
          <p:nvPr/>
        </p:nvSpPr>
        <p:spPr>
          <a:xfrm>
            <a:off x="8133092" y="1007771"/>
            <a:ext cx="4461978" cy="1012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ID" sz="1800" dirty="0">
                <a:solidFill>
                  <a:schemeClr val="bg1"/>
                </a:solidFill>
              </a:rPr>
              <a:t>Monthly </a:t>
            </a:r>
            <a:r>
              <a:rPr lang="en-ID" sz="1800" dirty="0" err="1">
                <a:solidFill>
                  <a:schemeClr val="bg1"/>
                </a:solidFill>
              </a:rPr>
              <a:t>Subcription</a:t>
            </a:r>
            <a:endParaRPr lang="en-ID" sz="1800" dirty="0">
              <a:solidFill>
                <a:schemeClr val="bg1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ID" sz="1800" dirty="0">
                <a:solidFill>
                  <a:schemeClr val="bg1"/>
                </a:solidFill>
              </a:rPr>
              <a:t>Levelling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2393" y="1070550"/>
            <a:ext cx="263580" cy="2635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572" y="1531425"/>
            <a:ext cx="263580" cy="26358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473024" y="2305446"/>
            <a:ext cx="4718976" cy="1365509"/>
          </a:xfrm>
          <a:prstGeom prst="rect">
            <a:avLst/>
          </a:prstGeom>
          <a:solidFill>
            <a:srgbClr val="22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562168" y="2555201"/>
            <a:ext cx="1863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Corporate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32363619-583A-4A37-A2F9-9BCC24C04815}"/>
              </a:ext>
            </a:extLst>
          </p:cNvPr>
          <p:cNvSpPr txBox="1">
            <a:spLocks/>
          </p:cNvSpPr>
          <p:nvPr/>
        </p:nvSpPr>
        <p:spPr>
          <a:xfrm>
            <a:off x="8142271" y="2570331"/>
            <a:ext cx="4883470" cy="957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ID" sz="1800" dirty="0"/>
              <a:t>Monthly </a:t>
            </a:r>
            <a:r>
              <a:rPr lang="en-ID" sz="1800" dirty="0" err="1"/>
              <a:t>Subcription</a:t>
            </a:r>
            <a:endParaRPr lang="en-ID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ID" sz="1800" dirty="0"/>
              <a:t>Co Branding Learning App</a:t>
            </a:r>
          </a:p>
          <a:p>
            <a:pPr marL="0" indent="0">
              <a:lnSpc>
                <a:spcPct val="100000"/>
              </a:lnSpc>
              <a:buNone/>
            </a:pPr>
            <a:endParaRPr lang="en-ID" sz="1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1572" y="2611076"/>
            <a:ext cx="263580" cy="26358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751" y="3016866"/>
            <a:ext cx="263580" cy="26358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482203" y="3856992"/>
            <a:ext cx="4718976" cy="797706"/>
          </a:xfrm>
          <a:prstGeom prst="rect">
            <a:avLst/>
          </a:prstGeom>
          <a:solidFill>
            <a:srgbClr val="FF4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199658" y="3909452"/>
            <a:ext cx="2205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22121"/>
                </a:solidFill>
                <a:latin typeface="Noto Serif" charset="0"/>
                <a:ea typeface="Noto Serif" charset="0"/>
                <a:cs typeface="Noto Serif" charset="0"/>
              </a:rPr>
              <a:t>Government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xmlns="" id="{32363619-583A-4A37-A2F9-9BCC24C04815}"/>
              </a:ext>
            </a:extLst>
          </p:cNvPr>
          <p:cNvSpPr txBox="1">
            <a:spLocks/>
          </p:cNvSpPr>
          <p:nvPr/>
        </p:nvSpPr>
        <p:spPr>
          <a:xfrm>
            <a:off x="8151450" y="4066792"/>
            <a:ext cx="4883470" cy="499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800" dirty="0"/>
              <a:t>Free lesson for the citizen </a:t>
            </a:r>
          </a:p>
          <a:p>
            <a:pPr marL="0" indent="0">
              <a:buNone/>
            </a:pPr>
            <a:endParaRPr lang="en-ID" sz="18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751" y="4107537"/>
            <a:ext cx="263580" cy="26358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485879" y="4706008"/>
            <a:ext cx="4718976" cy="1175550"/>
          </a:xfrm>
          <a:prstGeom prst="rect">
            <a:avLst/>
          </a:prstGeom>
          <a:solidFill>
            <a:srgbClr val="FF4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xmlns="" id="{32363619-583A-4A37-A2F9-9BCC24C04815}"/>
              </a:ext>
            </a:extLst>
          </p:cNvPr>
          <p:cNvSpPr txBox="1">
            <a:spLocks/>
          </p:cNvSpPr>
          <p:nvPr/>
        </p:nvSpPr>
        <p:spPr>
          <a:xfrm>
            <a:off x="7907653" y="4972246"/>
            <a:ext cx="3531658" cy="4543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sz="1800" b="1" dirty="0"/>
              <a:t>Our Project : Tangerang Selatan </a:t>
            </a:r>
            <a:r>
              <a:rPr lang="en-ID" sz="1800" b="1" dirty="0" err="1"/>
              <a:t>Belajar</a:t>
            </a:r>
            <a:r>
              <a:rPr lang="en-ID" sz="1800" b="1" dirty="0"/>
              <a:t> with </a:t>
            </a:r>
            <a:r>
              <a:rPr lang="en-ID" sz="1800" b="1" dirty="0" err="1"/>
              <a:t>Natieva</a:t>
            </a:r>
            <a:endParaRPr lang="en-ID" sz="1800" b="1" dirty="0"/>
          </a:p>
        </p:txBody>
      </p:sp>
      <p:sp>
        <p:nvSpPr>
          <p:cNvPr id="32" name="Pentagon 31"/>
          <p:cNvSpPr/>
          <p:nvPr/>
        </p:nvSpPr>
        <p:spPr>
          <a:xfrm rot="5400000">
            <a:off x="9338265" y="4576995"/>
            <a:ext cx="237071" cy="241319"/>
          </a:xfrm>
          <a:prstGeom prst="homePlate">
            <a:avLst/>
          </a:prstGeom>
          <a:solidFill>
            <a:srgbClr val="22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42294" y="503133"/>
            <a:ext cx="5293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chemeClr val="tx1">
                    <a:lumMod val="85000"/>
                  </a:schemeClr>
                </a:solidFill>
                <a:latin typeface="Noto Serif" charset="0"/>
                <a:ea typeface="Noto Serif" charset="0"/>
                <a:cs typeface="Noto Serif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76317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4670</TotalTime>
  <Words>390</Words>
  <Application>Microsoft Macintosh PowerPoint</Application>
  <PresentationFormat>Widescreen</PresentationFormat>
  <Paragraphs>101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Calibri Light</vt:lpstr>
      <vt:lpstr>Courier New</vt:lpstr>
      <vt:lpstr>Karla</vt:lpstr>
      <vt:lpstr>Noto Serif</vt:lpstr>
      <vt:lpstr>Segoe UI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302</cp:revision>
  <cp:lastPrinted>2018-01-09T02:15:44Z</cp:lastPrinted>
  <dcterms:created xsi:type="dcterms:W3CDTF">2017-11-20T02:21:39Z</dcterms:created>
  <dcterms:modified xsi:type="dcterms:W3CDTF">2018-02-09T11:21:58Z</dcterms:modified>
</cp:coreProperties>
</file>